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386" r:id="rId6"/>
    <p:sldId id="388" r:id="rId7"/>
    <p:sldId id="390" r:id="rId8"/>
    <p:sldId id="391" r:id="rId9"/>
    <p:sldId id="392" r:id="rId10"/>
    <p:sldId id="393" r:id="rId11"/>
    <p:sldId id="394" r:id="rId12"/>
    <p:sldId id="396" r:id="rId13"/>
    <p:sldId id="397" r:id="rId14"/>
    <p:sldId id="406" r:id="rId15"/>
    <p:sldId id="410" r:id="rId16"/>
    <p:sldId id="407" r:id="rId17"/>
    <p:sldId id="395" r:id="rId18"/>
    <p:sldId id="297" r:id="rId1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DC0A3A-8769-0535-A8C2-590D8135975C}" v="1" dt="2025-10-06T15:10:01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450" autoAdjust="0"/>
  </p:normalViewPr>
  <p:slideViewPr>
    <p:cSldViewPr>
      <p:cViewPr>
        <p:scale>
          <a:sx n="100" d="100"/>
          <a:sy n="100" d="100"/>
        </p:scale>
        <p:origin x="72" y="58"/>
      </p:cViewPr>
      <p:guideLst>
        <p:guide orient="horz" pos="2160"/>
        <p:guide pos="312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54DD8-55BD-4E51-AF31-EBF644E7783C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A9311-8A84-459D-8B5E-5A234202EC1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3367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A9311-8A84-459D-8B5E-5A234202EC15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543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A9311-8A84-459D-8B5E-5A234202EC15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4392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1710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5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9636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783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284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84067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7889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140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6813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102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6903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86087-BD85-4680-A3F3-C8654FDAF80D}" type="datetimeFigureOut">
              <a:rPr lang="en-ZA" smtClean="0"/>
              <a:t>2026/01/05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19B7A-360B-470D-BC43-EAB2B1777E7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448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456" y="3212976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B0F0"/>
                </a:solidFill>
                <a:latin typeface="Metropolis" pitchFamily="50" charset="0"/>
              </a:rPr>
              <a:t>SAMO</a:t>
            </a:r>
          </a:p>
          <a:p>
            <a:r>
              <a:rPr lang="en-GB" sz="3600" b="1" dirty="0">
                <a:solidFill>
                  <a:srgbClr val="00B0F0"/>
                </a:solidFill>
                <a:latin typeface="Metropolis" pitchFamily="50" charset="0"/>
              </a:rPr>
              <a:t>Seacom December Report  </a:t>
            </a:r>
          </a:p>
        </p:txBody>
      </p:sp>
    </p:spTree>
    <p:extLst>
      <p:ext uri="{BB962C8B-B14F-4D97-AF65-F5344CB8AC3E}">
        <p14:creationId xmlns:p14="http://schemas.microsoft.com/office/powerpoint/2010/main" val="156463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A1ABD-9F59-2EDF-5989-D96915E65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93B21233-D56B-DC85-6F8F-B5622491C467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C28E1-7177-0289-4909-1CC2571ABE11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08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7D6695-5C8C-3C7C-D320-95C1DC68F5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682" b="-289"/>
          <a:stretch>
            <a:fillRect/>
          </a:stretch>
        </p:blipFill>
        <p:spPr>
          <a:xfrm>
            <a:off x="344488" y="1124744"/>
            <a:ext cx="914501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2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71E1C8-1908-28D4-C856-70B18A625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766E6334-5073-BC77-DA80-F7C223D179D7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44F5C-B0DA-E850-E902-8CB1FA59AB2E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prstClr val="white"/>
                </a:solidFill>
                <a:latin typeface="Century Gothic" pitchFamily="34" charset="0"/>
              </a:rPr>
              <a:t>14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FBEF3-FCC7-629A-19AE-0DD2D11F9D9C}"/>
              </a:ext>
            </a:extLst>
          </p:cNvPr>
          <p:cNvSpPr txBox="1"/>
          <p:nvPr/>
        </p:nvSpPr>
        <p:spPr>
          <a:xfrm>
            <a:off x="1064568" y="-1104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0" i="0" u="none" strike="noStrike" baseline="0" dirty="0">
                <a:solidFill>
                  <a:srgbClr val="90C225"/>
                </a:solidFill>
                <a:latin typeface="Trebuchet MS" panose="020B0603020202020204" pitchFamily="34" charset="0"/>
              </a:rPr>
              <a:t>SEACOM - </a:t>
            </a:r>
            <a:r>
              <a:rPr lang="en-GB" sz="2800" b="0" i="0" u="none" strike="noStrike" baseline="0" dirty="0" err="1">
                <a:solidFill>
                  <a:srgbClr val="90C225"/>
                </a:solidFill>
                <a:latin typeface="Trebuchet MS" panose="020B0603020202020204" pitchFamily="34" charset="0"/>
              </a:rPr>
              <a:t>Fibreco</a:t>
            </a:r>
            <a:r>
              <a:rPr lang="en-GB" sz="2800" b="0" i="0" u="none" strike="noStrike" baseline="0" dirty="0">
                <a:solidFill>
                  <a:srgbClr val="90C225"/>
                </a:solidFill>
                <a:latin typeface="Trebuchet MS" panose="020B0603020202020204" pitchFamily="34" charset="0"/>
              </a:rPr>
              <a:t> Task per Region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etropolis" pitchFamily="50" charset="0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3F7F7B-9354-DE0F-6AAC-352BC9B9C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407913"/>
              </p:ext>
            </p:extLst>
          </p:nvPr>
        </p:nvGraphicFramePr>
        <p:xfrm>
          <a:off x="632520" y="764704"/>
          <a:ext cx="8229600" cy="3756660"/>
        </p:xfrm>
        <a:graphic>
          <a:graphicData uri="http://schemas.openxmlformats.org/drawingml/2006/table">
            <a:tbl>
              <a:tblPr/>
              <a:tblGrid>
                <a:gridCol w="2695575">
                  <a:extLst>
                    <a:ext uri="{9D8B030D-6E8A-4147-A177-3AD203B41FA5}">
                      <a16:colId xmlns:a16="http://schemas.microsoft.com/office/drawing/2014/main" val="242832155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28680128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3277843781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079474366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661482493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62014965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3404826985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822150452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47955523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1964456080"/>
                    </a:ext>
                  </a:extLst>
                </a:gridCol>
              </a:tblGrid>
              <a:tr h="180975">
                <a:tc gridSpan="10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SEACOM -TASK REQUEST TICKETS PER REGION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43699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EC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FS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NC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NW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WC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MP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Totals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6945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ACCESS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3916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-FAULT TESTING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3473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RHS-EQUIPMENT/PATCH/SFP INSTALLATION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563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RHS-EQUIPMENT/PATCH/SFP RECOVERY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9694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RHS-Planned Work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2191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RHS-SITESURVEY/VISIT/MEETING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1762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RHS- 3RD PARTY NETWORK SUPPORT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7579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RHS-NEW SERVICE SUPPORT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1488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RHS-SUPERVISION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6587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CPE INSTALLATION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8678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SITE /PLANT/EQUIPMENT ISSUES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065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34549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WAREHOUSING /STOCK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507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CALL TICKET INFORMATION UNCLEAR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2172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TOTALS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92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263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77377D-1C69-2728-6F4B-250622CCC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F3C55CBF-0F54-D4F1-D11E-A919449DD3B1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A6069-A48E-CD28-4311-F30C61823913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prstClr val="white"/>
                </a:solidFill>
                <a:latin typeface="Century Gothic" pitchFamily="34" charset="0"/>
              </a:rPr>
              <a:t>14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E15C1-6463-41A8-0EC7-A697F80CAF11}"/>
              </a:ext>
            </a:extLst>
          </p:cNvPr>
          <p:cNvSpPr txBox="1"/>
          <p:nvPr/>
        </p:nvSpPr>
        <p:spPr>
          <a:xfrm>
            <a:off x="1064568" y="-1104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0" i="0" u="none" strike="noStrike" baseline="0" dirty="0">
                <a:solidFill>
                  <a:srgbClr val="90C225"/>
                </a:solidFill>
                <a:latin typeface="Trebuchet MS" panose="020B0603020202020204" pitchFamily="34" charset="0"/>
              </a:rPr>
              <a:t>SEACOM - </a:t>
            </a:r>
            <a:r>
              <a:rPr lang="en-GB" sz="2800" b="0" i="0" u="none" strike="noStrike" baseline="0" dirty="0" err="1">
                <a:solidFill>
                  <a:srgbClr val="90C225"/>
                </a:solidFill>
                <a:latin typeface="Trebuchet MS" panose="020B0603020202020204" pitchFamily="34" charset="0"/>
              </a:rPr>
              <a:t>Fibreco</a:t>
            </a:r>
            <a:r>
              <a:rPr lang="en-GB" sz="2800" b="0" i="0" u="none" strike="noStrike" baseline="0" dirty="0">
                <a:solidFill>
                  <a:srgbClr val="90C225"/>
                </a:solidFill>
                <a:latin typeface="Trebuchet MS" panose="020B0603020202020204" pitchFamily="34" charset="0"/>
              </a:rPr>
              <a:t> Task per Region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etropolis" pitchFamily="50" charset="0"/>
              <a:ea typeface="+mn-ea"/>
              <a:cs typeface="+mn-cs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75398C16-E7CC-A74C-BAD3-D832152E6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07" y="1340768"/>
            <a:ext cx="71056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31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45766A-6CF7-B617-91AC-A79E35974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3015677E-20AE-F881-9565-D7BB5DB3A86E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3A26F-E3DD-2FE0-4BA5-FEBD6B1120CA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prstClr val="white"/>
                </a:solidFill>
                <a:latin typeface="Century Gothic" pitchFamily="34" charset="0"/>
              </a:rPr>
              <a:t>15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0E60C-F266-5341-CC0F-9B2A249A165B}"/>
              </a:ext>
            </a:extLst>
          </p:cNvPr>
          <p:cNvSpPr txBox="1"/>
          <p:nvPr/>
        </p:nvSpPr>
        <p:spPr>
          <a:xfrm>
            <a:off x="1856656" y="476672"/>
            <a:ext cx="4953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i="0" u="none" strike="noStrike" baseline="0" dirty="0">
                <a:solidFill>
                  <a:srgbClr val="90C225"/>
                </a:solidFill>
                <a:latin typeface="Trebuchet MS" panose="020B0603020202020204" pitchFamily="34" charset="0"/>
              </a:rPr>
              <a:t>SEACOM - </a:t>
            </a:r>
            <a:r>
              <a:rPr lang="en-GB" sz="2400" dirty="0">
                <a:solidFill>
                  <a:srgbClr val="90C225"/>
                </a:solidFill>
                <a:latin typeface="Trebuchet MS" panose="020B0603020202020204" pitchFamily="34" charset="0"/>
              </a:rPr>
              <a:t>%</a:t>
            </a:r>
            <a:r>
              <a:rPr lang="en-GB" sz="2400" b="0" i="0" u="none" strike="noStrike" baseline="0" dirty="0">
                <a:solidFill>
                  <a:srgbClr val="90C225"/>
                </a:solidFill>
                <a:latin typeface="Trebuchet MS" panose="020B0603020202020204" pitchFamily="34" charset="0"/>
              </a:rPr>
              <a:t> per Region</a:t>
            </a:r>
            <a:endParaRPr kumimoji="0" lang="en-ZA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etropolis" pitchFamily="50" charset="0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9CDCA4-8075-2A09-DE34-E43A9CDEC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36910"/>
              </p:ext>
            </p:extLst>
          </p:nvPr>
        </p:nvGraphicFramePr>
        <p:xfrm>
          <a:off x="416496" y="1628800"/>
          <a:ext cx="1854200" cy="2651760"/>
        </p:xfrm>
        <a:graphic>
          <a:graphicData uri="http://schemas.openxmlformats.org/drawingml/2006/table">
            <a:tbl>
              <a:tblPr/>
              <a:tblGrid>
                <a:gridCol w="960381">
                  <a:extLst>
                    <a:ext uri="{9D8B030D-6E8A-4147-A177-3AD203B41FA5}">
                      <a16:colId xmlns:a16="http://schemas.microsoft.com/office/drawing/2014/main" val="3027063128"/>
                    </a:ext>
                  </a:extLst>
                </a:gridCol>
                <a:gridCol w="893819">
                  <a:extLst>
                    <a:ext uri="{9D8B030D-6E8A-4147-A177-3AD203B41FA5}">
                      <a16:colId xmlns:a16="http://schemas.microsoft.com/office/drawing/2014/main" val="2983401308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Seacom % Per Region</a:t>
                      </a:r>
                    </a:p>
                  </a:txBody>
                  <a:tcPr marL="7620" marR="7620" marT="762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098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Region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0511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Gauteng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4369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Free State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6579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Northern Cape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6310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6699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Western Cape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770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303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 West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6853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Limpopo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5332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Mpumalanga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5215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97979"/>
                  </a:ext>
                </a:extLst>
              </a:tr>
            </a:tbl>
          </a:graphicData>
        </a:graphic>
      </p:graphicFrame>
      <p:pic>
        <p:nvPicPr>
          <p:cNvPr id="7169" name="Picture 1">
            <a:extLst>
              <a:ext uri="{FF2B5EF4-FFF2-40B4-BE49-F238E27FC236}">
                <a16:creationId xmlns:a16="http://schemas.microsoft.com/office/drawing/2014/main" id="{C02AFD75-3C43-90BE-8FF2-4368CD99C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864" y="1645568"/>
            <a:ext cx="52959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7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C77C47-3565-1E7F-BC95-7402FF12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7BCFDB42-118D-9EFA-4EB3-63FB512C220C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FC80A-41C3-8772-5BD2-83739438835A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prstClr val="white"/>
                </a:solidFill>
                <a:latin typeface="Century Gothic" pitchFamily="34" charset="0"/>
              </a:rPr>
              <a:t>16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BC38C-DB56-3C5A-C508-2CDE474CF441}"/>
              </a:ext>
            </a:extLst>
          </p:cNvPr>
          <p:cNvSpPr txBox="1"/>
          <p:nvPr/>
        </p:nvSpPr>
        <p:spPr>
          <a:xfrm>
            <a:off x="1856656" y="476672"/>
            <a:ext cx="567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i="0" u="none" strike="noStrike" baseline="0" dirty="0">
                <a:solidFill>
                  <a:srgbClr val="90C225"/>
                </a:solidFill>
                <a:latin typeface="Trebuchet MS" panose="020B0603020202020204" pitchFamily="34" charset="0"/>
              </a:rPr>
              <a:t>Calls Per Day</a:t>
            </a:r>
            <a:endParaRPr kumimoji="0" lang="en-ZA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etropolis" pitchFamily="50" charset="0"/>
              <a:ea typeface="+mn-ea"/>
              <a:cs typeface="+mn-cs"/>
            </a:endParaRPr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E6AA9526-1A6B-ADA3-885C-52C1BFB6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1484784"/>
            <a:ext cx="52768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47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powerpoint.officeapps.live.com/pods/GetClipboardImage.ashx?Id=34d900c0-9764-4fa8-bd4e-e64a19870738&amp;DC=US1C&amp;pkey=9b9c8a0f-77f0-45e9-975b-c10227690e1b&amp;wdwaccluster=US1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30644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5111BDC8-EF33-1C0F-058D-FC0AFE27E4FD}"/>
              </a:ext>
            </a:extLst>
          </p:cNvPr>
          <p:cNvSpPr/>
          <p:nvPr/>
        </p:nvSpPr>
        <p:spPr>
          <a:xfrm>
            <a:off x="5241032" y="2376075"/>
            <a:ext cx="4104456" cy="1152216"/>
          </a:xfrm>
          <a:prstGeom prst="roundRect">
            <a:avLst>
              <a:gd name="adj" fmla="val 50000"/>
            </a:avLst>
          </a:prstGeom>
          <a:solidFill>
            <a:srgbClr val="0066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D8F4FA-A781-05EE-3B68-852BDB8752BA}"/>
              </a:ext>
            </a:extLst>
          </p:cNvPr>
          <p:cNvSpPr/>
          <p:nvPr/>
        </p:nvSpPr>
        <p:spPr>
          <a:xfrm>
            <a:off x="5454999" y="2467572"/>
            <a:ext cx="1085339" cy="108533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ED01B8-8E17-4D91-9262-A8D240D1E9DA}"/>
              </a:ext>
            </a:extLst>
          </p:cNvPr>
          <p:cNvGrpSpPr/>
          <p:nvPr/>
        </p:nvGrpSpPr>
        <p:grpSpPr>
          <a:xfrm>
            <a:off x="344489" y="908632"/>
            <a:ext cx="4104456" cy="1152216"/>
            <a:chOff x="5512779" y="953391"/>
            <a:chExt cx="4104456" cy="1152216"/>
          </a:xfrm>
        </p:grpSpPr>
        <p:sp>
          <p:nvSpPr>
            <p:cNvPr id="3" name="Rectangle: Rounded Corners 22">
              <a:extLst>
                <a:ext uri="{FF2B5EF4-FFF2-40B4-BE49-F238E27FC236}">
                  <a16:creationId xmlns:a16="http://schemas.microsoft.com/office/drawing/2014/main" id="{D5EBE74C-98B9-4559-ADB8-3FC7F225DDF8}"/>
                </a:ext>
              </a:extLst>
            </p:cNvPr>
            <p:cNvSpPr/>
            <p:nvPr/>
          </p:nvSpPr>
          <p:spPr>
            <a:xfrm>
              <a:off x="5512779" y="953391"/>
              <a:ext cx="4104456" cy="1152216"/>
            </a:xfrm>
            <a:prstGeom prst="roundRect">
              <a:avLst>
                <a:gd name="adj" fmla="val 50000"/>
              </a:avLst>
            </a:prstGeom>
            <a:solidFill>
              <a:srgbClr val="0066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36A7029-971D-4D6F-B5BD-358F738A8B01}"/>
                </a:ext>
              </a:extLst>
            </p:cNvPr>
            <p:cNvSpPr/>
            <p:nvPr/>
          </p:nvSpPr>
          <p:spPr>
            <a:xfrm>
              <a:off x="5579566" y="994405"/>
              <a:ext cx="1085339" cy="108533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D6DE65-1AF1-4A99-9D15-C799129B4A03}"/>
                </a:ext>
              </a:extLst>
            </p:cNvPr>
            <p:cNvSpPr txBox="1"/>
            <p:nvPr/>
          </p:nvSpPr>
          <p:spPr>
            <a:xfrm>
              <a:off x="6664905" y="998229"/>
              <a:ext cx="2664297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itchFamily="34" charset="0"/>
                  <a:cs typeface="Arial" pitchFamily="34" charset="0"/>
                </a:rPr>
                <a:t>Summary of December Incident/tasks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5A511D-4D21-45C0-9399-69A154618D6E}"/>
                </a:ext>
              </a:extLst>
            </p:cNvPr>
            <p:cNvSpPr txBox="1"/>
            <p:nvPr/>
          </p:nvSpPr>
          <p:spPr>
            <a:xfrm>
              <a:off x="5579566" y="1152118"/>
              <a:ext cx="1085339" cy="707886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itchFamily="34" charset="0"/>
                  <a:cs typeface="Arial" pitchFamily="34" charset="0"/>
                </a:rPr>
                <a:t>01</a:t>
              </a:r>
              <a:endPara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BED01B8-8E17-4D91-9262-A8D240D1E9DA}"/>
              </a:ext>
            </a:extLst>
          </p:cNvPr>
          <p:cNvGrpSpPr/>
          <p:nvPr/>
        </p:nvGrpSpPr>
        <p:grpSpPr>
          <a:xfrm>
            <a:off x="740531" y="2348880"/>
            <a:ext cx="4104456" cy="1152216"/>
            <a:chOff x="5512779" y="953391"/>
            <a:chExt cx="4104456" cy="1152216"/>
          </a:xfrm>
        </p:grpSpPr>
        <p:sp>
          <p:nvSpPr>
            <p:cNvPr id="83" name="Rectangle: Rounded Corners 22">
              <a:extLst>
                <a:ext uri="{FF2B5EF4-FFF2-40B4-BE49-F238E27FC236}">
                  <a16:creationId xmlns:a16="http://schemas.microsoft.com/office/drawing/2014/main" id="{D5EBE74C-98B9-4559-ADB8-3FC7F225DDF8}"/>
                </a:ext>
              </a:extLst>
            </p:cNvPr>
            <p:cNvSpPr/>
            <p:nvPr/>
          </p:nvSpPr>
          <p:spPr>
            <a:xfrm>
              <a:off x="5512779" y="953391"/>
              <a:ext cx="4104456" cy="1152216"/>
            </a:xfrm>
            <a:prstGeom prst="roundRect">
              <a:avLst>
                <a:gd name="adj" fmla="val 50000"/>
              </a:avLst>
            </a:prstGeom>
            <a:solidFill>
              <a:srgbClr val="0066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6A7029-971D-4D6F-B5BD-358F738A8B01}"/>
                </a:ext>
              </a:extLst>
            </p:cNvPr>
            <p:cNvSpPr/>
            <p:nvPr/>
          </p:nvSpPr>
          <p:spPr>
            <a:xfrm>
              <a:off x="5579566" y="994405"/>
              <a:ext cx="1085339" cy="108533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7D6DE65-1AF1-4A99-9D15-C799129B4A03}"/>
                </a:ext>
              </a:extLst>
            </p:cNvPr>
            <p:cNvSpPr txBox="1"/>
            <p:nvPr/>
          </p:nvSpPr>
          <p:spPr>
            <a:xfrm>
              <a:off x="6664905" y="998229"/>
              <a:ext cx="259228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itchFamily="34" charset="0"/>
                  <a:cs typeface="Arial" pitchFamily="34" charset="0"/>
                </a:rPr>
                <a:t>Type of incident logged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55A511D-4D21-45C0-9399-69A154618D6E}"/>
                </a:ext>
              </a:extLst>
            </p:cNvPr>
            <p:cNvSpPr txBox="1"/>
            <p:nvPr/>
          </p:nvSpPr>
          <p:spPr>
            <a:xfrm>
              <a:off x="5579566" y="1152118"/>
              <a:ext cx="1085339" cy="707886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itchFamily="34" charset="0"/>
                  <a:cs typeface="Arial" pitchFamily="34" charset="0"/>
                </a:rPr>
                <a:t>02</a:t>
              </a:r>
              <a:endPara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BED01B8-8E17-4D91-9262-A8D240D1E9DA}"/>
              </a:ext>
            </a:extLst>
          </p:cNvPr>
          <p:cNvGrpSpPr/>
          <p:nvPr/>
        </p:nvGrpSpPr>
        <p:grpSpPr>
          <a:xfrm>
            <a:off x="272480" y="3716944"/>
            <a:ext cx="4104457" cy="1152216"/>
            <a:chOff x="5512779" y="953391"/>
            <a:chExt cx="4104457" cy="1152216"/>
          </a:xfrm>
        </p:grpSpPr>
        <p:sp>
          <p:nvSpPr>
            <p:cNvPr id="90" name="Rectangle: Rounded Corners 22">
              <a:extLst>
                <a:ext uri="{FF2B5EF4-FFF2-40B4-BE49-F238E27FC236}">
                  <a16:creationId xmlns:a16="http://schemas.microsoft.com/office/drawing/2014/main" id="{D5EBE74C-98B9-4559-ADB8-3FC7F225DDF8}"/>
                </a:ext>
              </a:extLst>
            </p:cNvPr>
            <p:cNvSpPr/>
            <p:nvPr/>
          </p:nvSpPr>
          <p:spPr>
            <a:xfrm>
              <a:off x="5512779" y="953391"/>
              <a:ext cx="4104456" cy="1152216"/>
            </a:xfrm>
            <a:prstGeom prst="roundRect">
              <a:avLst>
                <a:gd name="adj" fmla="val 50000"/>
              </a:avLst>
            </a:prstGeom>
            <a:solidFill>
              <a:srgbClr val="0066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36A7029-971D-4D6F-B5BD-358F738A8B01}"/>
                </a:ext>
              </a:extLst>
            </p:cNvPr>
            <p:cNvSpPr/>
            <p:nvPr/>
          </p:nvSpPr>
          <p:spPr>
            <a:xfrm>
              <a:off x="5579566" y="994405"/>
              <a:ext cx="1085339" cy="108533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7D6DE65-1AF1-4A99-9D15-C799129B4A03}"/>
                </a:ext>
              </a:extLst>
            </p:cNvPr>
            <p:cNvSpPr txBox="1"/>
            <p:nvPr/>
          </p:nvSpPr>
          <p:spPr>
            <a:xfrm>
              <a:off x="6664906" y="998229"/>
              <a:ext cx="2952330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itchFamily="34" charset="0"/>
                  <a:cs typeface="Arial" pitchFamily="34" charset="0"/>
                </a:rPr>
                <a:t>Detail of Summary of incident 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55A511D-4D21-45C0-9399-69A154618D6E}"/>
                </a:ext>
              </a:extLst>
            </p:cNvPr>
            <p:cNvSpPr txBox="1"/>
            <p:nvPr/>
          </p:nvSpPr>
          <p:spPr>
            <a:xfrm>
              <a:off x="5579566" y="1152118"/>
              <a:ext cx="1085339" cy="707886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itchFamily="34" charset="0"/>
                  <a:cs typeface="Arial" pitchFamily="34" charset="0"/>
                </a:rPr>
                <a:t>03</a:t>
              </a:r>
              <a:endPara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BED01B8-8E17-4D91-9262-A8D240D1E9DA}"/>
              </a:ext>
            </a:extLst>
          </p:cNvPr>
          <p:cNvGrpSpPr/>
          <p:nvPr/>
        </p:nvGrpSpPr>
        <p:grpSpPr>
          <a:xfrm>
            <a:off x="819100" y="5157192"/>
            <a:ext cx="4104456" cy="1152216"/>
            <a:chOff x="5512779" y="953391"/>
            <a:chExt cx="4104456" cy="1152216"/>
          </a:xfrm>
        </p:grpSpPr>
        <p:sp>
          <p:nvSpPr>
            <p:cNvPr id="97" name="Rectangle: Rounded Corners 22">
              <a:extLst>
                <a:ext uri="{FF2B5EF4-FFF2-40B4-BE49-F238E27FC236}">
                  <a16:creationId xmlns:a16="http://schemas.microsoft.com/office/drawing/2014/main" id="{D5EBE74C-98B9-4559-ADB8-3FC7F225DDF8}"/>
                </a:ext>
              </a:extLst>
            </p:cNvPr>
            <p:cNvSpPr/>
            <p:nvPr/>
          </p:nvSpPr>
          <p:spPr>
            <a:xfrm>
              <a:off x="5512779" y="953391"/>
              <a:ext cx="4104456" cy="1152216"/>
            </a:xfrm>
            <a:prstGeom prst="roundRect">
              <a:avLst>
                <a:gd name="adj" fmla="val 50000"/>
              </a:avLst>
            </a:prstGeom>
            <a:solidFill>
              <a:srgbClr val="0066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36A7029-971D-4D6F-B5BD-358F738A8B01}"/>
                </a:ext>
              </a:extLst>
            </p:cNvPr>
            <p:cNvSpPr/>
            <p:nvPr/>
          </p:nvSpPr>
          <p:spPr>
            <a:xfrm>
              <a:off x="5579566" y="994405"/>
              <a:ext cx="1085339" cy="108533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7D6DE65-1AF1-4A99-9D15-C799129B4A03}"/>
                </a:ext>
              </a:extLst>
            </p:cNvPr>
            <p:cNvSpPr txBox="1"/>
            <p:nvPr/>
          </p:nvSpPr>
          <p:spPr>
            <a:xfrm>
              <a:off x="6664905" y="998229"/>
              <a:ext cx="2592289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itchFamily="34" charset="0"/>
                  <a:cs typeface="Arial" pitchFamily="34" charset="0"/>
                </a:rPr>
                <a:t>Task per region 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55A511D-4D21-45C0-9399-69A154618D6E}"/>
                </a:ext>
              </a:extLst>
            </p:cNvPr>
            <p:cNvSpPr txBox="1"/>
            <p:nvPr/>
          </p:nvSpPr>
          <p:spPr>
            <a:xfrm>
              <a:off x="5579566" y="1152118"/>
              <a:ext cx="1085339" cy="707886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itchFamily="34" charset="0"/>
                  <a:cs typeface="Arial" pitchFamily="34" charset="0"/>
                </a:rPr>
                <a:t>14</a:t>
              </a:r>
              <a:endPara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BED01B8-8E17-4D91-9262-A8D240D1E9DA}"/>
              </a:ext>
            </a:extLst>
          </p:cNvPr>
          <p:cNvGrpSpPr/>
          <p:nvPr/>
        </p:nvGrpSpPr>
        <p:grpSpPr>
          <a:xfrm>
            <a:off x="4997387" y="862713"/>
            <a:ext cx="4104456" cy="1152216"/>
            <a:chOff x="5512779" y="953391"/>
            <a:chExt cx="4104456" cy="1152216"/>
          </a:xfrm>
        </p:grpSpPr>
        <p:sp>
          <p:nvSpPr>
            <p:cNvPr id="104" name="Rectangle: Rounded Corners 22">
              <a:extLst>
                <a:ext uri="{FF2B5EF4-FFF2-40B4-BE49-F238E27FC236}">
                  <a16:creationId xmlns:a16="http://schemas.microsoft.com/office/drawing/2014/main" id="{D5EBE74C-98B9-4559-ADB8-3FC7F225DDF8}"/>
                </a:ext>
              </a:extLst>
            </p:cNvPr>
            <p:cNvSpPr/>
            <p:nvPr/>
          </p:nvSpPr>
          <p:spPr>
            <a:xfrm>
              <a:off x="5512779" y="953391"/>
              <a:ext cx="4104456" cy="1152216"/>
            </a:xfrm>
            <a:prstGeom prst="roundRect">
              <a:avLst>
                <a:gd name="adj" fmla="val 50000"/>
              </a:avLst>
            </a:prstGeom>
            <a:solidFill>
              <a:srgbClr val="0066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6A7029-971D-4D6F-B5BD-358F738A8B01}"/>
                </a:ext>
              </a:extLst>
            </p:cNvPr>
            <p:cNvSpPr/>
            <p:nvPr/>
          </p:nvSpPr>
          <p:spPr>
            <a:xfrm>
              <a:off x="5579566" y="994405"/>
              <a:ext cx="1085339" cy="108533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7D6DE65-1AF1-4A99-9D15-C799129B4A03}"/>
                </a:ext>
              </a:extLst>
            </p:cNvPr>
            <p:cNvSpPr txBox="1"/>
            <p:nvPr/>
          </p:nvSpPr>
          <p:spPr>
            <a:xfrm>
              <a:off x="6664905" y="998229"/>
              <a:ext cx="2592289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itchFamily="34" charset="0"/>
                  <a:cs typeface="Arial" pitchFamily="34" charset="0"/>
                </a:rPr>
                <a:t>SEACOM - % per Region</a:t>
              </a:r>
            </a:p>
            <a:p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5A511D-4D21-45C0-9399-69A154618D6E}"/>
                </a:ext>
              </a:extLst>
            </p:cNvPr>
            <p:cNvSpPr txBox="1"/>
            <p:nvPr/>
          </p:nvSpPr>
          <p:spPr>
            <a:xfrm>
              <a:off x="5613105" y="1183131"/>
              <a:ext cx="1085339" cy="707886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itchFamily="34" charset="0"/>
                  <a:cs typeface="Arial" pitchFamily="34" charset="0"/>
                </a:rPr>
                <a:t>15</a:t>
              </a:r>
              <a:endPara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8A269D7-8243-A6FD-0B11-6CF25C1FDC7A}"/>
              </a:ext>
            </a:extLst>
          </p:cNvPr>
          <p:cNvSpPr txBox="1"/>
          <p:nvPr/>
        </p:nvSpPr>
        <p:spPr>
          <a:xfrm>
            <a:off x="5387656" y="2656298"/>
            <a:ext cx="1085339" cy="707886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cs typeface="Arial" pitchFamily="34" charset="0"/>
              </a:rPr>
              <a:t>16</a:t>
            </a:r>
            <a:endParaRPr lang="ko-KR" altLang="en-US" sz="40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A190B-08BF-7ADE-6ED4-C2ECA5BF97AB}"/>
              </a:ext>
            </a:extLst>
          </p:cNvPr>
          <p:cNvSpPr txBox="1"/>
          <p:nvPr/>
        </p:nvSpPr>
        <p:spPr>
          <a:xfrm>
            <a:off x="6646768" y="2463323"/>
            <a:ext cx="2592289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itchFamily="34" charset="0"/>
                <a:cs typeface="Arial" pitchFamily="34" charset="0"/>
              </a:rPr>
              <a:t>INCIDENT /TASK CALLS RAISED PER DAY </a:t>
            </a:r>
          </a:p>
          <a:p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Century Gothic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1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8B0317-0C24-80E5-FB89-39BF09C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52532769-B8D6-1CA7-2EB2-955C039F6275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C668F-2CA9-F2A7-69F9-1753CD0078F2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01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7CC71-AEF4-D106-1FA4-3BED6EAA4769}"/>
              </a:ext>
            </a:extLst>
          </p:cNvPr>
          <p:cNvSpPr txBox="1"/>
          <p:nvPr/>
        </p:nvSpPr>
        <p:spPr>
          <a:xfrm>
            <a:off x="1496616" y="20838"/>
            <a:ext cx="8124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2000" dirty="0">
                <a:latin typeface="Trebuchet MS" panose="020B0603020202020204" pitchFamily="34" charset="0"/>
              </a:rPr>
              <a:t>SEACOM/</a:t>
            </a:r>
            <a:r>
              <a:rPr lang="en-GB" sz="2000" dirty="0" err="1">
                <a:latin typeface="Trebuchet MS" panose="020B0603020202020204" pitchFamily="34" charset="0"/>
              </a:rPr>
              <a:t>Fibreco</a:t>
            </a:r>
            <a:r>
              <a:rPr lang="en-GB" sz="2000" dirty="0">
                <a:latin typeface="Trebuchet MS" panose="020B0603020202020204" pitchFamily="34" charset="0"/>
              </a:rPr>
              <a:t>  Summary Report for November 2025 </a:t>
            </a:r>
            <a:endParaRPr kumimoji="0" lang="en-ZA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tropolis" pitchFamily="50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BDC80-2CD7-359A-8096-931A0D68AEF6}"/>
              </a:ext>
            </a:extLst>
          </p:cNvPr>
          <p:cNvSpPr txBox="1"/>
          <p:nvPr/>
        </p:nvSpPr>
        <p:spPr>
          <a:xfrm>
            <a:off x="7113240" y="1772816"/>
            <a:ext cx="3096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latin typeface="Trebuchet MS" panose="020B0603020202020204" pitchFamily="34" charset="0"/>
              </a:rPr>
              <a:t>197 Total Tickets Logged </a:t>
            </a:r>
          </a:p>
          <a:p>
            <a:r>
              <a:rPr lang="en-GB" b="0" i="0" u="none" strike="noStrike" baseline="0" dirty="0">
                <a:latin typeface="Trebuchet MS" panose="020B0603020202020204" pitchFamily="34" charset="0"/>
              </a:rPr>
              <a:t>25 </a:t>
            </a:r>
            <a:r>
              <a:rPr lang="en-GB" sz="1800" b="0" i="0" u="none" strike="noStrike" baseline="0" dirty="0">
                <a:latin typeface="Trebuchet MS" panose="020B0603020202020204" pitchFamily="34" charset="0"/>
              </a:rPr>
              <a:t>Incident Tickets logged </a:t>
            </a:r>
          </a:p>
          <a:p>
            <a:r>
              <a:rPr lang="en-GB" sz="1800" b="0" i="0" u="none" strike="noStrike" baseline="0" dirty="0">
                <a:latin typeface="Trebuchet MS" panose="020B0603020202020204" pitchFamily="34" charset="0"/>
              </a:rPr>
              <a:t>172 Task Tickets Logged </a:t>
            </a:r>
          </a:p>
          <a:p>
            <a:endParaRPr lang="en-GB" sz="1800" dirty="0">
              <a:latin typeface="Trebuchet MS" panose="020B0603020202020204" pitchFamily="34" charset="0"/>
            </a:endParaRPr>
          </a:p>
          <a:p>
            <a:endParaRPr lang="en-GB" sz="1800" dirty="0">
              <a:latin typeface="Trebuchet MS" panose="020B0603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F13AC6-7AE6-5A2A-0E35-A8988F093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930969"/>
              </p:ext>
            </p:extLst>
          </p:nvPr>
        </p:nvGraphicFramePr>
        <p:xfrm>
          <a:off x="1784648" y="781080"/>
          <a:ext cx="3568701" cy="2651760"/>
        </p:xfrm>
        <a:graphic>
          <a:graphicData uri="http://schemas.openxmlformats.org/drawingml/2006/table">
            <a:tbl>
              <a:tblPr/>
              <a:tblGrid>
                <a:gridCol w="963740">
                  <a:extLst>
                    <a:ext uri="{9D8B030D-6E8A-4147-A177-3AD203B41FA5}">
                      <a16:colId xmlns:a16="http://schemas.microsoft.com/office/drawing/2014/main" val="4025853094"/>
                    </a:ext>
                  </a:extLst>
                </a:gridCol>
                <a:gridCol w="1097328">
                  <a:extLst>
                    <a:ext uri="{9D8B030D-6E8A-4147-A177-3AD203B41FA5}">
                      <a16:colId xmlns:a16="http://schemas.microsoft.com/office/drawing/2014/main" val="1500415164"/>
                    </a:ext>
                  </a:extLst>
                </a:gridCol>
                <a:gridCol w="610687">
                  <a:extLst>
                    <a:ext uri="{9D8B030D-6E8A-4147-A177-3AD203B41FA5}">
                      <a16:colId xmlns:a16="http://schemas.microsoft.com/office/drawing/2014/main" val="2755761469"/>
                    </a:ext>
                  </a:extLst>
                </a:gridCol>
                <a:gridCol w="896946">
                  <a:extLst>
                    <a:ext uri="{9D8B030D-6E8A-4147-A177-3AD203B41FA5}">
                      <a16:colId xmlns:a16="http://schemas.microsoft.com/office/drawing/2014/main" val="2924661954"/>
                    </a:ext>
                  </a:extLst>
                </a:gridCol>
              </a:tblGrid>
              <a:tr h="190500"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Seacom Tasks/Incident Per Region</a:t>
                      </a:r>
                    </a:p>
                  </a:txBody>
                  <a:tcPr marL="7620" marR="7620" marT="762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0999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Region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Incidents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8947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Gauteng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1090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Free State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2643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Northern Cape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083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32867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Western Cape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8383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3302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 West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161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Limpopo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2734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Mpumalanga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91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711635"/>
                  </a:ext>
                </a:extLst>
              </a:tr>
            </a:tbl>
          </a:graphicData>
        </a:graphic>
      </p:graphicFrame>
      <p:pic>
        <p:nvPicPr>
          <p:cNvPr id="3073" name="Picture 1">
            <a:extLst>
              <a:ext uri="{FF2B5EF4-FFF2-40B4-BE49-F238E27FC236}">
                <a16:creationId xmlns:a16="http://schemas.microsoft.com/office/drawing/2014/main" id="{62AD35A3-2E17-6AB5-3AD1-3438CF921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3945353"/>
            <a:ext cx="4572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41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ABE4B-0DB8-A5E1-1E1D-FAF64B578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37B3F71D-1ABE-4E5C-705C-4EFDE634D2F8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56988-2118-DC29-705D-A2A4295BCB2D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02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91287A-1ABF-BF29-2E0C-1541693B103C}"/>
              </a:ext>
            </a:extLst>
          </p:cNvPr>
          <p:cNvSpPr txBox="1"/>
          <p:nvPr/>
        </p:nvSpPr>
        <p:spPr>
          <a:xfrm>
            <a:off x="1064568" y="-1104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0" i="0" u="none" strike="noStrike" baseline="0" dirty="0">
                <a:solidFill>
                  <a:srgbClr val="90C225"/>
                </a:solidFill>
                <a:latin typeface="Trebuchet MS" panose="020B0603020202020204" pitchFamily="34" charset="0"/>
              </a:rPr>
              <a:t>SEACOM - </a:t>
            </a:r>
            <a:r>
              <a:rPr lang="en-GB" sz="2800" b="0" i="0" u="none" strike="noStrike" baseline="0" dirty="0" err="1">
                <a:solidFill>
                  <a:srgbClr val="90C225"/>
                </a:solidFill>
                <a:latin typeface="Trebuchet MS" panose="020B0603020202020204" pitchFamily="34" charset="0"/>
              </a:rPr>
              <a:t>Fibreco</a:t>
            </a:r>
            <a:r>
              <a:rPr lang="en-GB" sz="2800" b="0" i="0" u="none" strike="noStrike" baseline="0" dirty="0">
                <a:solidFill>
                  <a:srgbClr val="90C225"/>
                </a:solidFill>
                <a:latin typeface="Trebuchet MS" panose="020B0603020202020204" pitchFamily="34" charset="0"/>
              </a:rPr>
              <a:t> Incident per Region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etropolis" pitchFamily="50" charset="0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7617ADA-A2A8-DFAB-8494-3A74C360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39726"/>
              </p:ext>
            </p:extLst>
          </p:nvPr>
        </p:nvGraphicFramePr>
        <p:xfrm>
          <a:off x="1191332" y="804706"/>
          <a:ext cx="6299200" cy="2377440"/>
        </p:xfrm>
        <a:graphic>
          <a:graphicData uri="http://schemas.openxmlformats.org/drawingml/2006/table">
            <a:tbl>
              <a:tblPr/>
              <a:tblGrid>
                <a:gridCol w="2020318">
                  <a:extLst>
                    <a:ext uri="{9D8B030D-6E8A-4147-A177-3AD203B41FA5}">
                      <a16:colId xmlns:a16="http://schemas.microsoft.com/office/drawing/2014/main" val="317328412"/>
                    </a:ext>
                  </a:extLst>
                </a:gridCol>
                <a:gridCol w="876742">
                  <a:extLst>
                    <a:ext uri="{9D8B030D-6E8A-4147-A177-3AD203B41FA5}">
                      <a16:colId xmlns:a16="http://schemas.microsoft.com/office/drawing/2014/main" val="3886866019"/>
                    </a:ext>
                  </a:extLst>
                </a:gridCol>
                <a:gridCol w="400252">
                  <a:extLst>
                    <a:ext uri="{9D8B030D-6E8A-4147-A177-3AD203B41FA5}">
                      <a16:colId xmlns:a16="http://schemas.microsoft.com/office/drawing/2014/main" val="2837540987"/>
                    </a:ext>
                  </a:extLst>
                </a:gridCol>
                <a:gridCol w="400252">
                  <a:extLst>
                    <a:ext uri="{9D8B030D-6E8A-4147-A177-3AD203B41FA5}">
                      <a16:colId xmlns:a16="http://schemas.microsoft.com/office/drawing/2014/main" val="3999501298"/>
                    </a:ext>
                  </a:extLst>
                </a:gridCol>
                <a:gridCol w="304954">
                  <a:extLst>
                    <a:ext uri="{9D8B030D-6E8A-4147-A177-3AD203B41FA5}">
                      <a16:colId xmlns:a16="http://schemas.microsoft.com/office/drawing/2014/main" val="4111489531"/>
                    </a:ext>
                  </a:extLst>
                </a:gridCol>
                <a:gridCol w="419311">
                  <a:extLst>
                    <a:ext uri="{9D8B030D-6E8A-4147-A177-3AD203B41FA5}">
                      <a16:colId xmlns:a16="http://schemas.microsoft.com/office/drawing/2014/main" val="3133810335"/>
                    </a:ext>
                  </a:extLst>
                </a:gridCol>
                <a:gridCol w="381192">
                  <a:extLst>
                    <a:ext uri="{9D8B030D-6E8A-4147-A177-3AD203B41FA5}">
                      <a16:colId xmlns:a16="http://schemas.microsoft.com/office/drawing/2014/main" val="1293562629"/>
                    </a:ext>
                  </a:extLst>
                </a:gridCol>
                <a:gridCol w="343073">
                  <a:extLst>
                    <a:ext uri="{9D8B030D-6E8A-4147-A177-3AD203B41FA5}">
                      <a16:colId xmlns:a16="http://schemas.microsoft.com/office/drawing/2014/main" val="3421344654"/>
                    </a:ext>
                  </a:extLst>
                </a:gridCol>
                <a:gridCol w="428841">
                  <a:extLst>
                    <a:ext uri="{9D8B030D-6E8A-4147-A177-3AD203B41FA5}">
                      <a16:colId xmlns:a16="http://schemas.microsoft.com/office/drawing/2014/main" val="1661842158"/>
                    </a:ext>
                  </a:extLst>
                </a:gridCol>
                <a:gridCol w="724265">
                  <a:extLst>
                    <a:ext uri="{9D8B030D-6E8A-4147-A177-3AD203B41FA5}">
                      <a16:colId xmlns:a16="http://schemas.microsoft.com/office/drawing/2014/main" val="1196379694"/>
                    </a:ext>
                  </a:extLst>
                </a:gridCol>
              </a:tblGrid>
              <a:tr h="190500">
                <a:tc gridSpan="10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SEACOM -INCIDENT PER REGION </a:t>
                      </a:r>
                    </a:p>
                  </a:txBody>
                  <a:tcPr marL="7620" marR="7620" marT="762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66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Seacom-Incident Tickets per Region </a:t>
                      </a:r>
                    </a:p>
                  </a:txBody>
                  <a:tcPr marL="7620" marR="7620" marT="762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EC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FS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NC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NW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WC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MP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3271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Network Outage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5186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Link Down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1494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Link flapping/packet loss/Degration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565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Site equipment /power Issue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5052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TM3 Alarm Notifications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7490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Fuel replenishment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7175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Fence Alarm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050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Totals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407290"/>
                  </a:ext>
                </a:extLst>
              </a:tr>
            </a:tbl>
          </a:graphicData>
        </a:graphic>
      </p:graphicFrame>
      <p:pic>
        <p:nvPicPr>
          <p:cNvPr id="4097" name="Picture 1">
            <a:extLst>
              <a:ext uri="{FF2B5EF4-FFF2-40B4-BE49-F238E27FC236}">
                <a16:creationId xmlns:a16="http://schemas.microsoft.com/office/drawing/2014/main" id="{7223441E-A2D1-7227-C6E1-EC134DB8A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3783428"/>
            <a:ext cx="41433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18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B3B3F-146E-E3AD-3467-87E637EF7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8676921C-334A-7C22-4887-AC4A07322B3A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00A2E-9CAD-015D-DFC8-DAFD72B293C1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03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8BE585-620A-0739-D4D7-C738CFBAB644}"/>
              </a:ext>
            </a:extLst>
          </p:cNvPr>
          <p:cNvSpPr txBox="1"/>
          <p:nvPr/>
        </p:nvSpPr>
        <p:spPr>
          <a:xfrm>
            <a:off x="1208584" y="620688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kern="1200" cap="none" spc="0" normalizeH="0" noProof="0" dirty="0">
                <a:ln>
                  <a:noFill/>
                </a:ln>
                <a:solidFill>
                  <a:srgbClr val="90C225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Detail Breakdown of </a:t>
            </a:r>
            <a:r>
              <a:rPr lang="en-GB" sz="2800" dirty="0">
                <a:solidFill>
                  <a:srgbClr val="90C225"/>
                </a:solidFill>
                <a:latin typeface="Trebuchet MS" panose="020B0603020202020204" pitchFamily="34" charset="0"/>
              </a:rPr>
              <a:t>C</a:t>
            </a:r>
            <a:r>
              <a:rPr kumimoji="0" lang="en-GB" sz="2800" kern="1200" cap="none" spc="0" normalizeH="0" noProof="0" dirty="0" err="1">
                <a:ln>
                  <a:noFill/>
                </a:ln>
                <a:solidFill>
                  <a:srgbClr val="90C225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alls</a:t>
            </a:r>
            <a:r>
              <a:rPr kumimoji="0" lang="en-GB" sz="2800" kern="1200" cap="none" spc="0" normalizeH="0" noProof="0" dirty="0">
                <a:ln>
                  <a:noFill/>
                </a:ln>
                <a:solidFill>
                  <a:srgbClr val="90C225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, Tasks, Incidents 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etropolis" pitchFamily="50" charset="0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A69856-936C-786F-5C74-A6DFC6AB9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347659"/>
              </p:ext>
            </p:extLst>
          </p:nvPr>
        </p:nvGraphicFramePr>
        <p:xfrm>
          <a:off x="272480" y="1196751"/>
          <a:ext cx="9145016" cy="5332419"/>
        </p:xfrm>
        <a:graphic>
          <a:graphicData uri="http://schemas.openxmlformats.org/drawingml/2006/table">
            <a:tbl>
              <a:tblPr/>
              <a:tblGrid>
                <a:gridCol w="470437">
                  <a:extLst>
                    <a:ext uri="{9D8B030D-6E8A-4147-A177-3AD203B41FA5}">
                      <a16:colId xmlns:a16="http://schemas.microsoft.com/office/drawing/2014/main" val="1181544785"/>
                    </a:ext>
                  </a:extLst>
                </a:gridCol>
                <a:gridCol w="912363">
                  <a:extLst>
                    <a:ext uri="{9D8B030D-6E8A-4147-A177-3AD203B41FA5}">
                      <a16:colId xmlns:a16="http://schemas.microsoft.com/office/drawing/2014/main" val="3751090991"/>
                    </a:ext>
                  </a:extLst>
                </a:gridCol>
                <a:gridCol w="912363">
                  <a:extLst>
                    <a:ext uri="{9D8B030D-6E8A-4147-A177-3AD203B41FA5}">
                      <a16:colId xmlns:a16="http://schemas.microsoft.com/office/drawing/2014/main" val="1386943709"/>
                    </a:ext>
                  </a:extLst>
                </a:gridCol>
                <a:gridCol w="4055740">
                  <a:extLst>
                    <a:ext uri="{9D8B030D-6E8A-4147-A177-3AD203B41FA5}">
                      <a16:colId xmlns:a16="http://schemas.microsoft.com/office/drawing/2014/main" val="3337383574"/>
                    </a:ext>
                  </a:extLst>
                </a:gridCol>
                <a:gridCol w="648634">
                  <a:extLst>
                    <a:ext uri="{9D8B030D-6E8A-4147-A177-3AD203B41FA5}">
                      <a16:colId xmlns:a16="http://schemas.microsoft.com/office/drawing/2014/main" val="4233332975"/>
                    </a:ext>
                  </a:extLst>
                </a:gridCol>
                <a:gridCol w="1553868">
                  <a:extLst>
                    <a:ext uri="{9D8B030D-6E8A-4147-A177-3AD203B41FA5}">
                      <a16:colId xmlns:a16="http://schemas.microsoft.com/office/drawing/2014/main" val="4028587011"/>
                    </a:ext>
                  </a:extLst>
                </a:gridCol>
                <a:gridCol w="591611">
                  <a:extLst>
                    <a:ext uri="{9D8B030D-6E8A-4147-A177-3AD203B41FA5}">
                      <a16:colId xmlns:a16="http://schemas.microsoft.com/office/drawing/2014/main" val="3247418197"/>
                    </a:ext>
                  </a:extLst>
                </a:gridCol>
              </a:tblGrid>
              <a:tr h="21837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Seacom Ref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Requester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Created date and time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Subject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Request Type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Classification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Region 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47318"/>
                  </a:ext>
                </a:extLst>
              </a:tr>
              <a:tr h="13518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391131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Nkosinathi Nsibanyoni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01/12/2025 02:45am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" panose="020B0004020202020204" pitchFamily="34" charset="0"/>
                        </a:rPr>
                        <a:t>Access for Potch weekly maintenance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 West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541960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391078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SNOC HPIM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01/12/2025 04:58am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" panose="020B0004020202020204" pitchFamily="34" charset="0"/>
                        </a:rPr>
                        <a:t>Need to troubleshoot dark fiber links at MTN Queenstown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Fault Testing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201067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391079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SNOC HPIM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01/12/2025 04:58am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" panose="020B0004020202020204" pitchFamily="34" charset="0"/>
                        </a:rPr>
                        <a:t>Need to troubleshoot dark fiber links at Vodacom Queenstown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Fault Testing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321496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391092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Anderson Kawire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01/12/12025 05:08am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Move patch at Teraco Isando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Equipment/patch/SFP Installation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Gauteng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134515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391258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SNOC   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01/12/12025 10:35am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Urgent Arrange RHS with Site access at MTN Esparanza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Incident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Link Down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491180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NET-105489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SNOC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01/12/12025 14:19pm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Re: Observing on gen common + low fual alarm at  Fiberco Heidelberg. 1st Dec 2025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Incident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TM3 Alarm Notifications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Gauteng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193016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391407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SNOC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01/12/12025 15:55pm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RHS request at Teraco Isando_03 December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Equipment/patch/SFP Installation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Gauteng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898709"/>
                  </a:ext>
                </a:extLst>
              </a:tr>
              <a:tr h="1247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391460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kopano.Rahlano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01/12/12025 17:11pm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Access for Estcourt Observation 02 December 2025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270992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391461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kopano.Rahlano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01/12/12025 17:12pm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Access for Harrismith Observation 02 December 2025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101613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391463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kopano.Rahlano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01/12/12025 17:12pm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Access for Estcourt repeater 02 December 2025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394926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391462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kopano.Rahlano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01/12/12025 17:12pm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Access for Harrismith repeater 02 December 2025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01107"/>
                  </a:ext>
                </a:extLst>
              </a:tr>
              <a:tr h="16117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391464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kopano.Rahlano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01/12/12025 17:13pm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600" b="1" i="0" u="none" strike="noStrike">
                          <a:solidFill>
                            <a:srgbClr val="242424"/>
                          </a:solidFill>
                          <a:effectLst/>
                          <a:latin typeface="Aptos" panose="020B0004020202020204" pitchFamily="34" charset="0"/>
                        </a:rPr>
                        <a:t>Access for Estcourt diesel 02 December 2025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2714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391465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kopano.Rahlano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01/12/12025 17:13pm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600" b="1" i="0" u="none" strike="noStrike">
                          <a:solidFill>
                            <a:srgbClr val="242424"/>
                          </a:solidFill>
                          <a:effectLst/>
                          <a:latin typeface="Aptos" panose="020B0004020202020204" pitchFamily="34" charset="0"/>
                        </a:rPr>
                        <a:t>Access for Harrismith diesel 02 December 2025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12417"/>
                  </a:ext>
                </a:extLst>
              </a:tr>
              <a:tr h="21837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391417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Anderson Kawire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01/12/2025 21:09pm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IP Engineering-Juniper MX10K Installationv1 Teraco Isando 8th Dec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Equipment/patch/SFP Installation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Gauteng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67799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391570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Zola Momoza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01/12/2025 23:26pm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Access for EL IS DC weekly routine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507943"/>
                  </a:ext>
                </a:extLst>
              </a:tr>
              <a:tr h="20797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391571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Zola Momoza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01/12/2025 23:26pm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Access for EL Metro weekly routine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982457"/>
                  </a:ext>
                </a:extLst>
              </a:tr>
              <a:tr h="15078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391713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SNOC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 dirty="0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02/12/2025 11:37pm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Urgent Arrange RHS at Queenstown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Fault Testing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732487"/>
                  </a:ext>
                </a:extLst>
              </a:tr>
              <a:tr h="12998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391694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SNOC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02/12/2025 13:04pm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RHS Request for FibreCo Potchefstroom and Klerksdorp 03 Dec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Access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 West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422522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391832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Thomas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02/12/2025 15:04pm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Access for MTN_NLD Repeater site visits 1st  Round December 2025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98700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Segoe UI" panose="020B0502040204020203" pitchFamily="34" charset="0"/>
                        </a:rPr>
                        <a:t>391888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Frikkie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02/12/2025 18:27pm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Asset Verification Cape Town 05 Dec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Site Survey/visit/meetings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086458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391962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Dumisani Mdlalose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02/12/2025 22:52pm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routine Kimberley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8538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391969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Dumisani Mdlalose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02/12/2025 22:52pm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routine De Toitspan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420226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391978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Delvin Basira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02/12/2025 23:44pm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Bloem IS weekly maintenance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Free State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378903"/>
                  </a:ext>
                </a:extLst>
              </a:tr>
              <a:tr h="14558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391981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Mkhuseli Ndibongo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 00:40am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Weekly route drive KAA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170416"/>
                  </a:ext>
                </a:extLst>
              </a:tr>
              <a:tr h="15078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392018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HPIM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 07:06am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Urgent Arrange RHS with site access at Wolmaransstad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Fault Testing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524170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392033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Zola Momoza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07:45am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Access for 03 December 2025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197045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392066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Esther</a:t>
                      </a:r>
                    </a:p>
                  </a:txBody>
                  <a:tcPr marL="63547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09:54am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Urgent RHS and site access on 07:30 GMT/03rd Dec 2025 onwards at Teraco Riverhorse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Fault Testing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421501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NET-105794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Inherit"/>
                        </a:rPr>
                        <a:t>SNOC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13:29pm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Re: RHS_at_SEACOM Potchefstroom Repeater TM3 node-NET-105794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Incident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TM3 Alarm Notifications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 West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304962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392208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Kaustubh Ovarikar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14:29pm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RHS Request at Teraco Riverhorse on 4th-Dec-2025 for liquid delivery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Equipment/patch/SFP Installation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KZN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847344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392210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Inherit"/>
                        </a:rPr>
                        <a:t>HPIM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14:55pm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RHS and Site access Stutterheim for Vodacom Link issue 3rd Dec 2025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Access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65280"/>
                  </a:ext>
                </a:extLst>
              </a:tr>
              <a:tr h="16117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392190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Inherit"/>
                        </a:rPr>
                        <a:t>Shaun Mpfuni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15:12pm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Request for Site Access and Assistance – Monday, 8 December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Fault Testing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48627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392197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Inherit"/>
                        </a:rPr>
                        <a:t>Shaun Mpfuni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15:26pm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RHS support at Teraco Isando on 4th December 2025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Equipment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Gauteng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432057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392224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Inherit"/>
                        </a:rPr>
                        <a:t>HPIM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16:12pm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Urgent RHS &amp; Site access request on Teraco Access Request - 03rd Dec 2025 13:30 GMT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Fault Testing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758026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391658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Ryan Slyvester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21:12pm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Site Access at SMI 04 Dec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RHS - Access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Free State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956766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392380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Ishmael 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23:38pm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Weekly maintenance GLE 04 Dec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Eastern Cape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92112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392381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Delvin Basira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23:40pm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Access for KLE weekly maintenance 04 Dec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Free State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546973"/>
                  </a:ext>
                </a:extLst>
              </a:tr>
              <a:tr h="12062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392382</a:t>
                      </a:r>
                    </a:p>
                  </a:txBody>
                  <a:tcPr marL="3530" marR="3530" marT="3530" marB="21182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Delvin Basira</a:t>
                      </a:r>
                    </a:p>
                  </a:txBody>
                  <a:tcPr marL="63547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616161"/>
                          </a:solidFill>
                          <a:effectLst/>
                          <a:latin typeface="Aptos Narrow" panose="020B0004020202020204" pitchFamily="34" charset="0"/>
                        </a:rPr>
                        <a:t>03/12/2025 23:40pm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Access for VEN weekly maintenance 04 Dec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ZA" sz="5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Weekly Site/Route Routine</a:t>
                      </a:r>
                    </a:p>
                  </a:txBody>
                  <a:tcPr marL="3530" marR="3530" marT="3530" marB="211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Free State</a:t>
                      </a:r>
                    </a:p>
                  </a:txBody>
                  <a:tcPr marL="3530" marR="3530" marT="3530" marB="211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114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715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A9332-CDF0-6010-9EFA-BC666F63E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A6738E65-FF6D-776A-2E8C-F2B9CCEE55AB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F28EA-2970-C285-34F4-38B59961EB57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04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pic>
        <p:nvPicPr>
          <p:cNvPr id="6" name="Picture 5" descr="A screenshot of a document">
            <a:extLst>
              <a:ext uri="{FF2B5EF4-FFF2-40B4-BE49-F238E27FC236}">
                <a16:creationId xmlns:a16="http://schemas.microsoft.com/office/drawing/2014/main" id="{7029D74A-EF1C-FBC8-9507-820EA08FD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0225"/>
            <a:ext cx="9705528" cy="53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2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BC3D4-8CE0-5D22-997F-EE4DFFC5D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46B3A71A-2C90-7E76-8D3E-AF3C03F644CE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DFF69-6CF4-83C5-C90E-A8223D6CDF52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05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document&#10;&#10;AI-generated content may be incorrect.">
            <a:extLst>
              <a:ext uri="{FF2B5EF4-FFF2-40B4-BE49-F238E27FC236}">
                <a16:creationId xmlns:a16="http://schemas.microsoft.com/office/drawing/2014/main" id="{A3A876BC-6470-A335-39F2-6AB8905E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80" y="633024"/>
            <a:ext cx="9433048" cy="536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7F2EE-003E-8747-6735-A2754282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B6AE00E4-ECC7-9BFE-6E4F-F6E27F6EAD8F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EB1D3-5283-4C71-2ECB-321E21F66E02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06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pic>
        <p:nvPicPr>
          <p:cNvPr id="5" name="Picture 4" descr="A yellow and black text on a white background&#10;&#10;AI-generated content may be incorrect.">
            <a:extLst>
              <a:ext uri="{FF2B5EF4-FFF2-40B4-BE49-F238E27FC236}">
                <a16:creationId xmlns:a16="http://schemas.microsoft.com/office/drawing/2014/main" id="{2296076C-055D-86DD-53E8-6087187E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" y="620688"/>
            <a:ext cx="9612541" cy="519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DA6867-82A8-48A9-364E-E73B4F4BB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D32D342E-191C-33AB-37C6-34050215CE01}"/>
              </a:ext>
            </a:extLst>
          </p:cNvPr>
          <p:cNvSpPr/>
          <p:nvPr/>
        </p:nvSpPr>
        <p:spPr>
          <a:xfrm rot="16200000">
            <a:off x="9291482" y="6443954"/>
            <a:ext cx="396044" cy="432048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58A4E-1E6E-7237-C6D5-B0E74DA4D2A2}"/>
              </a:ext>
            </a:extLst>
          </p:cNvPr>
          <p:cNvSpPr txBox="1"/>
          <p:nvPr/>
        </p:nvSpPr>
        <p:spPr>
          <a:xfrm>
            <a:off x="9309484" y="6529173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07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7A6136-5BFF-DC9B-1FD8-CA90E223B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754"/>
            <a:ext cx="9906000" cy="56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2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A4052C7A6A54B9B16040AC3FD17BE" ma:contentTypeVersion="12" ma:contentTypeDescription="Create a new document." ma:contentTypeScope="" ma:versionID="2cb4161751c47ace7830967dfd3390ec">
  <xsd:schema xmlns:xsd="http://www.w3.org/2001/XMLSchema" xmlns:xs="http://www.w3.org/2001/XMLSchema" xmlns:p="http://schemas.microsoft.com/office/2006/metadata/properties" xmlns:ns3="9a3c4b3e-b577-40c0-98a9-8bee0ffacee9" targetNamespace="http://schemas.microsoft.com/office/2006/metadata/properties" ma:root="true" ma:fieldsID="46af2fd9cdd9b5e1b33139e1bd0b7512" ns3:_="">
    <xsd:import namespace="9a3c4b3e-b577-40c0-98a9-8bee0ffacee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ystem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3c4b3e-b577-40c0-98a9-8bee0ffacee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a3c4b3e-b577-40c0-98a9-8bee0ffacee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CED4B5-6203-4326-BDB1-D4033EBF5B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3c4b3e-b577-40c0-98a9-8bee0fface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7925F0-6A0C-42AB-B882-295ED91F49E1}">
  <ds:schemaRefs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9a3c4b3e-b577-40c0-98a9-8bee0ffacee9"/>
  </ds:schemaRefs>
</ds:datastoreItem>
</file>

<file path=customXml/itemProps3.xml><?xml version="1.0" encoding="utf-8"?>
<ds:datastoreItem xmlns:ds="http://schemas.openxmlformats.org/officeDocument/2006/customXml" ds:itemID="{537D10C5-E7EA-47B2-9F11-9B5CF18139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1b47b2f-989c-48bd-82a9-cd49edbadd21}" enabled="0" method="" siteId="{41b47b2f-989c-48bd-82a9-cd49edbadd2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Samo_Service_Desk_Presentation</Template>
  <TotalTime>1247</TotalTime>
  <Words>1276</Words>
  <Application>Microsoft Office PowerPoint</Application>
  <PresentationFormat>A4 Paper (210x297 mm)</PresentationFormat>
  <Paragraphs>623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Aptos</vt:lpstr>
      <vt:lpstr>Aptos Narrow</vt:lpstr>
      <vt:lpstr>Arial</vt:lpstr>
      <vt:lpstr>Calibri</vt:lpstr>
      <vt:lpstr>Century Gothic</vt:lpstr>
      <vt:lpstr>Inherit</vt:lpstr>
      <vt:lpstr>Metropolis</vt:lpstr>
      <vt:lpstr>Segoe UI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Nocolo Hlophe</dc:creator>
  <cp:lastModifiedBy>Sakhile Ndlovu</cp:lastModifiedBy>
  <cp:revision>12</cp:revision>
  <dcterms:created xsi:type="dcterms:W3CDTF">2025-06-04T09:43:26Z</dcterms:created>
  <dcterms:modified xsi:type="dcterms:W3CDTF">2026-01-05T09:46:41Z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0x0101000F2A4052C7A6A54B9B16040AC3FD17BE</vt:lpwstr>
  </property>
</Properties>
</file>